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2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15D17D-C0EF-C215-3E6B-6E665A82A4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2206CF1-1AC5-E3A8-5A52-9E1F39A3E0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6431322-226E-C4F2-9FB0-481A160B6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6B74-968B-466F-8FAA-888676F6DD1A}" type="datetimeFigureOut">
              <a:rPr lang="pl-PL" smtClean="0"/>
              <a:t>19.11.2024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C8F54C9-47FE-C45E-7392-5B0BA7207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95C745B-DAA0-404B-6C01-7831362D5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B4A1F-0921-4605-813E-3C4BB19C4A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9797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74EFCD-8771-405C-74B5-93548E7C2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59934D3-5921-C4BE-EBFD-BE8333F103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6F729C9-AEAA-6AC0-A887-C3A5CE706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6B74-968B-466F-8FAA-888676F6DD1A}" type="datetimeFigureOut">
              <a:rPr lang="pl-PL" smtClean="0"/>
              <a:t>19.11.2024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8B068C9-3AD5-629D-5443-5FDA94482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C0836CC-A570-F326-5B2E-A845C77B2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B4A1F-0921-4605-813E-3C4BB19C4A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0036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2F96675E-C838-4865-A143-93F5421426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D78F638-D243-C159-C1BF-C121F15568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4BBB68F-602E-2C39-7763-19A591E8C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6B74-968B-466F-8FAA-888676F6DD1A}" type="datetimeFigureOut">
              <a:rPr lang="pl-PL" smtClean="0"/>
              <a:t>19.11.2024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1F7D3C8-F0EC-5250-B9EA-BD543D03F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2A7B642-CB7F-B8D5-938F-759A125A0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B4A1F-0921-4605-813E-3C4BB19C4A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3395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C2FF63-00AE-1B87-793D-62FDCF662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402464E-2D8B-FAC5-E5E8-254B4D4A4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CE74906-8A1B-6342-1DD5-503CFA6D7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6B74-968B-466F-8FAA-888676F6DD1A}" type="datetimeFigureOut">
              <a:rPr lang="pl-PL" smtClean="0"/>
              <a:t>19.11.2024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65CD3D1-9981-F7C8-AC53-02508D582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CD670E0-40A7-836C-3FDB-F63BE1729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B4A1F-0921-4605-813E-3C4BB19C4A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634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A829F8-A8F6-ED62-1F1E-FB0239F34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10F815D-A80C-90CF-B9B4-2258D904AF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65E280B-701A-128B-5F77-398138A56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6B74-968B-466F-8FAA-888676F6DD1A}" type="datetimeFigureOut">
              <a:rPr lang="pl-PL" smtClean="0"/>
              <a:t>19.11.2024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5FFA0E5-F3AA-4F9C-4793-707DC840D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C14C2B4-0626-093A-8B0D-E167EDB82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B4A1F-0921-4605-813E-3C4BB19C4A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6603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A41B85-DD84-EBDF-22F5-1C266733D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31D05D-A52E-88A0-A7F0-B2ADF0D738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0A3AB50-DEAC-EF6F-5428-23676A7952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F6789F6-7CB6-AE83-F831-4927AE25F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6B74-968B-466F-8FAA-888676F6DD1A}" type="datetimeFigureOut">
              <a:rPr lang="pl-PL" smtClean="0"/>
              <a:t>19.11.2024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9E40902-27B2-2296-BE46-C5FE34BBC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AB2C5BE-DC81-3C0A-2A71-771C8500A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B4A1F-0921-4605-813E-3C4BB19C4A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1226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A3B866-CC22-7801-3260-3D4E2CA68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380B839-6B42-B80A-4610-6786E180D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896C686-7536-2D15-B590-B78AE6D401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65A041F7-CD7C-DE1E-7B52-B44BE82ED8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69A66FA-15A0-4FA7-EC28-251D2FBFAE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3AF134C6-E479-E9D1-AC85-05BEF940F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6B74-968B-466F-8FAA-888676F6DD1A}" type="datetimeFigureOut">
              <a:rPr lang="pl-PL" smtClean="0"/>
              <a:t>19.11.2024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05162F87-687E-1792-1031-3C908E171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678D0A3E-0BDD-B338-8AAB-12E890624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B4A1F-0921-4605-813E-3C4BB19C4A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6317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C147BF-B2B0-8C79-D64E-FF72F0E83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645C34D-B710-520A-0A7C-5DAF3BE1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6B74-968B-466F-8FAA-888676F6DD1A}" type="datetimeFigureOut">
              <a:rPr lang="pl-PL" smtClean="0"/>
              <a:t>19.11.2024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CB84CE62-CD04-6A4C-D8E6-F653971E3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3ECA1E2-1697-7A18-8396-DFB7B6D06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B4A1F-0921-4605-813E-3C4BB19C4A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8099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D385D97-2D0E-CEA6-0D1E-EDC5FE9DE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6B74-968B-466F-8FAA-888676F6DD1A}" type="datetimeFigureOut">
              <a:rPr lang="pl-PL" smtClean="0"/>
              <a:t>19.11.2024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177D8F8A-8E64-8452-D64E-62B5D8B71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72829F4-B061-67A5-4C2E-AE9AF6A50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B4A1F-0921-4605-813E-3C4BB19C4A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8836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B56BC9-1B83-5067-FB59-72C10D861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132BDC-1771-B0A0-E10A-324CD2792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571DBB0-BA18-4EF8-12C5-4F885AA9BB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26C120D-77E5-4D3E-28F5-D07CFBE9B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6B74-968B-466F-8FAA-888676F6DD1A}" type="datetimeFigureOut">
              <a:rPr lang="pl-PL" smtClean="0"/>
              <a:t>19.11.2024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49CCE3E-596D-032A-82EF-B466C2A03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BE80BD9-6E31-8980-E1E7-9EEEB4965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B4A1F-0921-4605-813E-3C4BB19C4A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7347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CC2494-ABB2-E9B7-7EA6-F9BABC547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074AB427-BFCA-852C-66BC-706BC271AF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DD8E50BA-6A4E-D53B-91F4-35EF10FADD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41CEE57-960E-DB66-DAD1-6C19FC95D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6B74-968B-466F-8FAA-888676F6DD1A}" type="datetimeFigureOut">
              <a:rPr lang="pl-PL" smtClean="0"/>
              <a:t>19.11.2024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B0F7BC8-4FAB-F065-854B-E341DC00A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60F6F41-3E67-E8E7-4380-CB7F13EF7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B4A1F-0921-4605-813E-3C4BB19C4A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5100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7C3D85CA-BEA9-DAEF-D470-3AB685B53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E0E99FE-759F-8E6B-18C8-8FBE657E40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DB8CF1B-94AC-F3D1-739A-EB230EC80A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346B74-968B-466F-8FAA-888676F6DD1A}" type="datetimeFigureOut">
              <a:rPr lang="pl-PL" smtClean="0"/>
              <a:t>19.11.2024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D3872EC-B558-FDC3-952C-5EED68B3FF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5A1EAAD-5751-1969-ECA1-2CC4FAF25C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AB4A1F-0921-4605-813E-3C4BB19C4A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8559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25086F2F-E16C-D714-6937-7FD76F7606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642" y="104775"/>
            <a:ext cx="10563225" cy="6648450"/>
          </a:xfrm>
          <a:prstGeom prst="rect">
            <a:avLst/>
          </a:prstGeom>
        </p:spPr>
      </p:pic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id="{5F9EAEF8-1E9F-04C7-7234-5D61945EA474}"/>
              </a:ext>
            </a:extLst>
          </p:cNvPr>
          <p:cNvCxnSpPr/>
          <p:nvPr/>
        </p:nvCxnSpPr>
        <p:spPr>
          <a:xfrm>
            <a:off x="5392132" y="1366887"/>
            <a:ext cx="0" cy="229071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34EECE19-4AB5-196C-0F2D-9920BE8225B2}"/>
              </a:ext>
            </a:extLst>
          </p:cNvPr>
          <p:cNvCxnSpPr/>
          <p:nvPr/>
        </p:nvCxnSpPr>
        <p:spPr>
          <a:xfrm>
            <a:off x="5226125" y="1366887"/>
            <a:ext cx="0" cy="229071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CFFE8DAC-FF75-E94C-C851-C3D2E832F156}"/>
              </a:ext>
            </a:extLst>
          </p:cNvPr>
          <p:cNvCxnSpPr>
            <a:cxnSpLocks/>
          </p:cNvCxnSpPr>
          <p:nvPr/>
        </p:nvCxnSpPr>
        <p:spPr>
          <a:xfrm flipH="1">
            <a:off x="5392132" y="3054166"/>
            <a:ext cx="51064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10">
            <a:extLst>
              <a:ext uri="{FF2B5EF4-FFF2-40B4-BE49-F238E27FC236}">
                <a16:creationId xmlns:a16="http://schemas.microsoft.com/office/drawing/2014/main" id="{2202FCC8-DB15-CC8B-DCF4-2EBA0C73EFE9}"/>
              </a:ext>
            </a:extLst>
          </p:cNvPr>
          <p:cNvCxnSpPr>
            <a:cxnSpLocks/>
          </p:cNvCxnSpPr>
          <p:nvPr/>
        </p:nvCxnSpPr>
        <p:spPr>
          <a:xfrm flipH="1">
            <a:off x="6588579" y="3035842"/>
            <a:ext cx="302448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11">
            <a:extLst>
              <a:ext uri="{FF2B5EF4-FFF2-40B4-BE49-F238E27FC236}">
                <a16:creationId xmlns:a16="http://schemas.microsoft.com/office/drawing/2014/main" id="{3303494C-00ED-77B8-4D4F-858872A5F437}"/>
              </a:ext>
            </a:extLst>
          </p:cNvPr>
          <p:cNvCxnSpPr>
            <a:cxnSpLocks/>
          </p:cNvCxnSpPr>
          <p:nvPr/>
        </p:nvCxnSpPr>
        <p:spPr>
          <a:xfrm flipH="1">
            <a:off x="4405994" y="3303179"/>
            <a:ext cx="293914" cy="24492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13">
            <a:extLst>
              <a:ext uri="{FF2B5EF4-FFF2-40B4-BE49-F238E27FC236}">
                <a16:creationId xmlns:a16="http://schemas.microsoft.com/office/drawing/2014/main" id="{81C662BD-61BE-1272-EAC1-5123AEEB91DC}"/>
              </a:ext>
            </a:extLst>
          </p:cNvPr>
          <p:cNvCxnSpPr>
            <a:cxnSpLocks/>
          </p:cNvCxnSpPr>
          <p:nvPr/>
        </p:nvCxnSpPr>
        <p:spPr>
          <a:xfrm flipH="1">
            <a:off x="4378781" y="2931702"/>
            <a:ext cx="293914" cy="24492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14">
            <a:extLst>
              <a:ext uri="{FF2B5EF4-FFF2-40B4-BE49-F238E27FC236}">
                <a16:creationId xmlns:a16="http://schemas.microsoft.com/office/drawing/2014/main" id="{2F5C0D1F-7AB8-4129-F9E7-054C1C1242EC}"/>
              </a:ext>
            </a:extLst>
          </p:cNvPr>
          <p:cNvCxnSpPr>
            <a:cxnSpLocks/>
          </p:cNvCxnSpPr>
          <p:nvPr/>
        </p:nvCxnSpPr>
        <p:spPr>
          <a:xfrm flipH="1">
            <a:off x="4378781" y="2442569"/>
            <a:ext cx="293914" cy="24492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15">
            <a:extLst>
              <a:ext uri="{FF2B5EF4-FFF2-40B4-BE49-F238E27FC236}">
                <a16:creationId xmlns:a16="http://schemas.microsoft.com/office/drawing/2014/main" id="{1048169C-8DB0-8BE4-6430-1602EF05DF36}"/>
              </a:ext>
            </a:extLst>
          </p:cNvPr>
          <p:cNvCxnSpPr>
            <a:cxnSpLocks/>
          </p:cNvCxnSpPr>
          <p:nvPr/>
        </p:nvCxnSpPr>
        <p:spPr>
          <a:xfrm flipH="1">
            <a:off x="4318907" y="2127880"/>
            <a:ext cx="293914" cy="24492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>
            <a:extLst>
              <a:ext uri="{FF2B5EF4-FFF2-40B4-BE49-F238E27FC236}">
                <a16:creationId xmlns:a16="http://schemas.microsoft.com/office/drawing/2014/main" id="{D58BF1A3-C191-ADCC-6223-BE237F59AFEE}"/>
              </a:ext>
            </a:extLst>
          </p:cNvPr>
          <p:cNvCxnSpPr>
            <a:cxnSpLocks/>
          </p:cNvCxnSpPr>
          <p:nvPr/>
        </p:nvCxnSpPr>
        <p:spPr>
          <a:xfrm flipH="1">
            <a:off x="4558394" y="3455579"/>
            <a:ext cx="293914" cy="24492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21">
            <a:extLst>
              <a:ext uri="{FF2B5EF4-FFF2-40B4-BE49-F238E27FC236}">
                <a16:creationId xmlns:a16="http://schemas.microsoft.com/office/drawing/2014/main" id="{87C2D693-7935-92B7-FDAB-65D088A00B2C}"/>
              </a:ext>
            </a:extLst>
          </p:cNvPr>
          <p:cNvCxnSpPr>
            <a:cxnSpLocks/>
          </p:cNvCxnSpPr>
          <p:nvPr/>
        </p:nvCxnSpPr>
        <p:spPr>
          <a:xfrm flipH="1" flipV="1">
            <a:off x="5902779" y="3054166"/>
            <a:ext cx="193221" cy="24901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y 23">
            <a:extLst>
              <a:ext uri="{FF2B5EF4-FFF2-40B4-BE49-F238E27FC236}">
                <a16:creationId xmlns:a16="http://schemas.microsoft.com/office/drawing/2014/main" id="{F1900187-46E3-9A2B-A88A-A3E74D65FC4D}"/>
              </a:ext>
            </a:extLst>
          </p:cNvPr>
          <p:cNvCxnSpPr>
            <a:cxnSpLocks/>
          </p:cNvCxnSpPr>
          <p:nvPr/>
        </p:nvCxnSpPr>
        <p:spPr>
          <a:xfrm flipV="1">
            <a:off x="6413425" y="3052124"/>
            <a:ext cx="175154" cy="25105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y 25">
            <a:extLst>
              <a:ext uri="{FF2B5EF4-FFF2-40B4-BE49-F238E27FC236}">
                <a16:creationId xmlns:a16="http://schemas.microsoft.com/office/drawing/2014/main" id="{5C341AC9-620A-EC3B-079F-DBEDC442349E}"/>
              </a:ext>
            </a:extLst>
          </p:cNvPr>
          <p:cNvCxnSpPr>
            <a:cxnSpLocks/>
          </p:cNvCxnSpPr>
          <p:nvPr/>
        </p:nvCxnSpPr>
        <p:spPr>
          <a:xfrm flipH="1">
            <a:off x="4226381" y="3674656"/>
            <a:ext cx="957450" cy="258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Łącznik prosty 27">
            <a:extLst>
              <a:ext uri="{FF2B5EF4-FFF2-40B4-BE49-F238E27FC236}">
                <a16:creationId xmlns:a16="http://schemas.microsoft.com/office/drawing/2014/main" id="{891E1D05-7913-AF16-C0BC-A5216FCD395E}"/>
              </a:ext>
            </a:extLst>
          </p:cNvPr>
          <p:cNvCxnSpPr>
            <a:cxnSpLocks/>
          </p:cNvCxnSpPr>
          <p:nvPr/>
        </p:nvCxnSpPr>
        <p:spPr>
          <a:xfrm>
            <a:off x="5212519" y="3521621"/>
            <a:ext cx="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Łącznik prosty 29">
            <a:extLst>
              <a:ext uri="{FF2B5EF4-FFF2-40B4-BE49-F238E27FC236}">
                <a16:creationId xmlns:a16="http://schemas.microsoft.com/office/drawing/2014/main" id="{96D8E131-4F16-9D89-FFBC-F345B170F91B}"/>
              </a:ext>
            </a:extLst>
          </p:cNvPr>
          <p:cNvCxnSpPr>
            <a:cxnSpLocks/>
          </p:cNvCxnSpPr>
          <p:nvPr/>
        </p:nvCxnSpPr>
        <p:spPr>
          <a:xfrm flipH="1">
            <a:off x="4370840" y="3542711"/>
            <a:ext cx="823364" cy="539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pole tekstowe 31">
            <a:extLst>
              <a:ext uri="{FF2B5EF4-FFF2-40B4-BE49-F238E27FC236}">
                <a16:creationId xmlns:a16="http://schemas.microsoft.com/office/drawing/2014/main" id="{B6487460-798E-2283-404A-2DA90216D445}"/>
              </a:ext>
            </a:extLst>
          </p:cNvPr>
          <p:cNvSpPr txBox="1"/>
          <p:nvPr/>
        </p:nvSpPr>
        <p:spPr>
          <a:xfrm rot="16200000">
            <a:off x="4682987" y="1569640"/>
            <a:ext cx="12445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>
                <a:solidFill>
                  <a:srgbClr val="FF0000"/>
                </a:solidFill>
              </a:rPr>
              <a:t>Ściana zostaje</a:t>
            </a:r>
          </a:p>
        </p:txBody>
      </p:sp>
      <p:sp>
        <p:nvSpPr>
          <p:cNvPr id="34" name="pole tekstowe 33">
            <a:extLst>
              <a:ext uri="{FF2B5EF4-FFF2-40B4-BE49-F238E27FC236}">
                <a16:creationId xmlns:a16="http://schemas.microsoft.com/office/drawing/2014/main" id="{759D0667-82D1-2D46-2104-EC9037C0BB7F}"/>
              </a:ext>
            </a:extLst>
          </p:cNvPr>
          <p:cNvSpPr txBox="1"/>
          <p:nvPr/>
        </p:nvSpPr>
        <p:spPr>
          <a:xfrm rot="16200000">
            <a:off x="4493982" y="5066913"/>
            <a:ext cx="162258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200" dirty="0">
                <a:solidFill>
                  <a:srgbClr val="FF0000"/>
                </a:solidFill>
              </a:rPr>
              <a:t>Ściana do usunięcia</a:t>
            </a:r>
          </a:p>
        </p:txBody>
      </p:sp>
      <p:sp>
        <p:nvSpPr>
          <p:cNvPr id="36" name="pole tekstowe 35">
            <a:extLst>
              <a:ext uri="{FF2B5EF4-FFF2-40B4-BE49-F238E27FC236}">
                <a16:creationId xmlns:a16="http://schemas.microsoft.com/office/drawing/2014/main" id="{8A6EF2C5-B969-A404-9752-0CAD73B6E592}"/>
              </a:ext>
            </a:extLst>
          </p:cNvPr>
          <p:cNvSpPr txBox="1"/>
          <p:nvPr/>
        </p:nvSpPr>
        <p:spPr>
          <a:xfrm>
            <a:off x="6018158" y="2281151"/>
            <a:ext cx="311180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000" dirty="0">
                <a:solidFill>
                  <a:srgbClr val="FF0000"/>
                </a:solidFill>
              </a:rPr>
              <a:t>Wentylowane </a:t>
            </a:r>
            <a:r>
              <a:rPr lang="pl-PL" sz="1000" dirty="0" err="1">
                <a:solidFill>
                  <a:srgbClr val="FF0000"/>
                </a:solidFill>
              </a:rPr>
              <a:t>podpomieszczenie</a:t>
            </a:r>
            <a:r>
              <a:rPr lang="pl-PL" sz="1000" dirty="0">
                <a:solidFill>
                  <a:srgbClr val="FF0000"/>
                </a:solidFill>
              </a:rPr>
              <a:t>, konstrukcja lekka, zabezpieczenie przed emisją gazów na zewnątrz</a:t>
            </a:r>
          </a:p>
        </p:txBody>
      </p:sp>
      <p:sp>
        <p:nvSpPr>
          <p:cNvPr id="38" name="pole tekstowe 37">
            <a:extLst>
              <a:ext uri="{FF2B5EF4-FFF2-40B4-BE49-F238E27FC236}">
                <a16:creationId xmlns:a16="http://schemas.microsoft.com/office/drawing/2014/main" id="{CA9CB31F-CD36-62E9-A577-0776D3AFB6FA}"/>
              </a:ext>
            </a:extLst>
          </p:cNvPr>
          <p:cNvSpPr txBox="1"/>
          <p:nvPr/>
        </p:nvSpPr>
        <p:spPr>
          <a:xfrm rot="16036182">
            <a:off x="5029278" y="2278300"/>
            <a:ext cx="105546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200" dirty="0">
                <a:solidFill>
                  <a:srgbClr val="FF0000"/>
                </a:solidFill>
              </a:rPr>
              <a:t>zlew</a:t>
            </a:r>
          </a:p>
        </p:txBody>
      </p:sp>
      <p:sp>
        <p:nvSpPr>
          <p:cNvPr id="40" name="Owal 39">
            <a:extLst>
              <a:ext uri="{FF2B5EF4-FFF2-40B4-BE49-F238E27FC236}">
                <a16:creationId xmlns:a16="http://schemas.microsoft.com/office/drawing/2014/main" id="{0D7C5276-640D-F483-C620-AA3B4CF0573F}"/>
              </a:ext>
            </a:extLst>
          </p:cNvPr>
          <p:cNvSpPr/>
          <p:nvPr/>
        </p:nvSpPr>
        <p:spPr>
          <a:xfrm>
            <a:off x="5556184" y="2254330"/>
            <a:ext cx="90000" cy="90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1" name="Owal 40">
            <a:extLst>
              <a:ext uri="{FF2B5EF4-FFF2-40B4-BE49-F238E27FC236}">
                <a16:creationId xmlns:a16="http://schemas.microsoft.com/office/drawing/2014/main" id="{8B478669-FDFC-4658-7AA8-205766D8804C}"/>
              </a:ext>
            </a:extLst>
          </p:cNvPr>
          <p:cNvSpPr/>
          <p:nvPr/>
        </p:nvSpPr>
        <p:spPr>
          <a:xfrm>
            <a:off x="9337609" y="2006680"/>
            <a:ext cx="90000" cy="90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2" name="Owal 41">
            <a:extLst>
              <a:ext uri="{FF2B5EF4-FFF2-40B4-BE49-F238E27FC236}">
                <a16:creationId xmlns:a16="http://schemas.microsoft.com/office/drawing/2014/main" id="{840F1E00-49C7-7487-E260-2A8407787B6B}"/>
              </a:ext>
            </a:extLst>
          </p:cNvPr>
          <p:cNvSpPr/>
          <p:nvPr/>
        </p:nvSpPr>
        <p:spPr>
          <a:xfrm>
            <a:off x="7165909" y="4187905"/>
            <a:ext cx="90000" cy="90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3" name="Owal 42">
            <a:extLst>
              <a:ext uri="{FF2B5EF4-FFF2-40B4-BE49-F238E27FC236}">
                <a16:creationId xmlns:a16="http://schemas.microsoft.com/office/drawing/2014/main" id="{A4D12DF8-C572-7590-F94E-4B55C308CE83}"/>
              </a:ext>
            </a:extLst>
          </p:cNvPr>
          <p:cNvSpPr/>
          <p:nvPr/>
        </p:nvSpPr>
        <p:spPr>
          <a:xfrm>
            <a:off x="9194734" y="4197430"/>
            <a:ext cx="90000" cy="90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4" name="Prostokąt 43">
            <a:extLst>
              <a:ext uri="{FF2B5EF4-FFF2-40B4-BE49-F238E27FC236}">
                <a16:creationId xmlns:a16="http://schemas.microsoft.com/office/drawing/2014/main" id="{90D3DBE1-5F2D-4BAA-8C5A-BCB0DA3379F3}"/>
              </a:ext>
            </a:extLst>
          </p:cNvPr>
          <p:cNvSpPr/>
          <p:nvPr/>
        </p:nvSpPr>
        <p:spPr>
          <a:xfrm>
            <a:off x="4962525" y="5721288"/>
            <a:ext cx="684930" cy="2954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5" name="Prostokąt 44">
            <a:extLst>
              <a:ext uri="{FF2B5EF4-FFF2-40B4-BE49-F238E27FC236}">
                <a16:creationId xmlns:a16="http://schemas.microsoft.com/office/drawing/2014/main" id="{579D907D-910D-9943-1BF7-AFC54C006FB0}"/>
              </a:ext>
            </a:extLst>
          </p:cNvPr>
          <p:cNvSpPr/>
          <p:nvPr/>
        </p:nvSpPr>
        <p:spPr>
          <a:xfrm>
            <a:off x="3917589" y="5722005"/>
            <a:ext cx="1027236" cy="28727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6" name="Prostokąt 45">
            <a:extLst>
              <a:ext uri="{FF2B5EF4-FFF2-40B4-BE49-F238E27FC236}">
                <a16:creationId xmlns:a16="http://schemas.microsoft.com/office/drawing/2014/main" id="{CE0D6983-8E07-1774-5A25-47D953D7D0CE}"/>
              </a:ext>
            </a:extLst>
          </p:cNvPr>
          <p:cNvSpPr/>
          <p:nvPr/>
        </p:nvSpPr>
        <p:spPr>
          <a:xfrm>
            <a:off x="2763988" y="5734050"/>
            <a:ext cx="1153601" cy="2752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8" name="pole tekstowe 47">
            <a:extLst>
              <a:ext uri="{FF2B5EF4-FFF2-40B4-BE49-F238E27FC236}">
                <a16:creationId xmlns:a16="http://schemas.microsoft.com/office/drawing/2014/main" id="{D9841B71-B0F4-A68C-EFFE-BE2AE2B25952}"/>
              </a:ext>
            </a:extLst>
          </p:cNvPr>
          <p:cNvSpPr txBox="1"/>
          <p:nvPr/>
        </p:nvSpPr>
        <p:spPr>
          <a:xfrm>
            <a:off x="2809383" y="6199227"/>
            <a:ext cx="106281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000" dirty="0">
                <a:solidFill>
                  <a:srgbClr val="FF0000"/>
                </a:solidFill>
              </a:rPr>
              <a:t>Komora rękawicowa szer. 3m</a:t>
            </a:r>
            <a:endParaRPr lang="pl-PL" sz="1000" dirty="0"/>
          </a:p>
        </p:txBody>
      </p:sp>
      <p:sp>
        <p:nvSpPr>
          <p:cNvPr id="52" name="pole tekstowe 51">
            <a:extLst>
              <a:ext uri="{FF2B5EF4-FFF2-40B4-BE49-F238E27FC236}">
                <a16:creationId xmlns:a16="http://schemas.microsoft.com/office/drawing/2014/main" id="{EB19B3C7-4967-9891-C8A2-4F2A81FE4E82}"/>
              </a:ext>
            </a:extLst>
          </p:cNvPr>
          <p:cNvSpPr txBox="1"/>
          <p:nvPr/>
        </p:nvSpPr>
        <p:spPr>
          <a:xfrm>
            <a:off x="3872193" y="6199227"/>
            <a:ext cx="1027236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Dygestorium </a:t>
            </a:r>
            <a:r>
              <a:rPr kumimoji="0" lang="pl-PL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szer</a:t>
            </a:r>
            <a:r>
              <a:rPr kumimoji="0" lang="pl-PL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1.5m gł. 1m</a:t>
            </a:r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6" name="pole tekstowe 55">
            <a:extLst>
              <a:ext uri="{FF2B5EF4-FFF2-40B4-BE49-F238E27FC236}">
                <a16:creationId xmlns:a16="http://schemas.microsoft.com/office/drawing/2014/main" id="{E554A6CF-A7B8-8FFD-42F1-387D03E9E3EA}"/>
              </a:ext>
            </a:extLst>
          </p:cNvPr>
          <p:cNvSpPr txBox="1"/>
          <p:nvPr/>
        </p:nvSpPr>
        <p:spPr>
          <a:xfrm>
            <a:off x="4917804" y="6245882"/>
            <a:ext cx="88292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Szafa na butle szer. 0,9m</a:t>
            </a:r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7" name="Owal 56">
            <a:extLst>
              <a:ext uri="{FF2B5EF4-FFF2-40B4-BE49-F238E27FC236}">
                <a16:creationId xmlns:a16="http://schemas.microsoft.com/office/drawing/2014/main" id="{99443B03-F8F5-0C6A-BBBF-3E2319E92B53}"/>
              </a:ext>
            </a:extLst>
          </p:cNvPr>
          <p:cNvSpPr/>
          <p:nvPr/>
        </p:nvSpPr>
        <p:spPr>
          <a:xfrm>
            <a:off x="4384609" y="5835730"/>
            <a:ext cx="90000" cy="90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8" name="Owal 57">
            <a:extLst>
              <a:ext uri="{FF2B5EF4-FFF2-40B4-BE49-F238E27FC236}">
                <a16:creationId xmlns:a16="http://schemas.microsoft.com/office/drawing/2014/main" id="{0BB6A181-59FC-B508-CC8F-7DF5E8B18340}"/>
              </a:ext>
            </a:extLst>
          </p:cNvPr>
          <p:cNvSpPr/>
          <p:nvPr/>
        </p:nvSpPr>
        <p:spPr>
          <a:xfrm>
            <a:off x="5413309" y="5826205"/>
            <a:ext cx="90000" cy="90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9" name="Owal 58">
            <a:extLst>
              <a:ext uri="{FF2B5EF4-FFF2-40B4-BE49-F238E27FC236}">
                <a16:creationId xmlns:a16="http://schemas.microsoft.com/office/drawing/2014/main" id="{3F612ED6-D9AF-B17C-389B-8FBE0A48DDFC}"/>
              </a:ext>
            </a:extLst>
          </p:cNvPr>
          <p:cNvSpPr/>
          <p:nvPr/>
        </p:nvSpPr>
        <p:spPr>
          <a:xfrm>
            <a:off x="3317809" y="5835730"/>
            <a:ext cx="90000" cy="90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60" name="Łącznik prosty 59">
            <a:extLst>
              <a:ext uri="{FF2B5EF4-FFF2-40B4-BE49-F238E27FC236}">
                <a16:creationId xmlns:a16="http://schemas.microsoft.com/office/drawing/2014/main" id="{AE8E68C4-09A7-2130-8A71-DC2F091BE628}"/>
              </a:ext>
            </a:extLst>
          </p:cNvPr>
          <p:cNvCxnSpPr>
            <a:cxnSpLocks/>
          </p:cNvCxnSpPr>
          <p:nvPr/>
        </p:nvCxnSpPr>
        <p:spPr>
          <a:xfrm flipH="1">
            <a:off x="7524750" y="5362575"/>
            <a:ext cx="795059" cy="8366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Łącznik prosty 62">
            <a:extLst>
              <a:ext uri="{FF2B5EF4-FFF2-40B4-BE49-F238E27FC236}">
                <a16:creationId xmlns:a16="http://schemas.microsoft.com/office/drawing/2014/main" id="{E8DBAE0C-297E-58A0-FC29-EB504D4EFA92}"/>
              </a:ext>
            </a:extLst>
          </p:cNvPr>
          <p:cNvCxnSpPr>
            <a:cxnSpLocks/>
          </p:cNvCxnSpPr>
          <p:nvPr/>
        </p:nvCxnSpPr>
        <p:spPr>
          <a:xfrm flipH="1">
            <a:off x="6818091" y="5612456"/>
            <a:ext cx="577601" cy="58677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pole tekstowe 65">
            <a:extLst>
              <a:ext uri="{FF2B5EF4-FFF2-40B4-BE49-F238E27FC236}">
                <a16:creationId xmlns:a16="http://schemas.microsoft.com/office/drawing/2014/main" id="{F46FA63F-053B-471D-D233-821C0539D9E2}"/>
              </a:ext>
            </a:extLst>
          </p:cNvPr>
          <p:cNvSpPr txBox="1"/>
          <p:nvPr/>
        </p:nvSpPr>
        <p:spPr>
          <a:xfrm>
            <a:off x="3214632" y="5556643"/>
            <a:ext cx="4458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100" b="1" dirty="0">
                <a:solidFill>
                  <a:srgbClr val="FF0000"/>
                </a:solidFill>
              </a:rPr>
              <a:t>W1</a:t>
            </a:r>
          </a:p>
        </p:txBody>
      </p:sp>
      <p:sp>
        <p:nvSpPr>
          <p:cNvPr id="70" name="pole tekstowe 69">
            <a:extLst>
              <a:ext uri="{FF2B5EF4-FFF2-40B4-BE49-F238E27FC236}">
                <a16:creationId xmlns:a16="http://schemas.microsoft.com/office/drawing/2014/main" id="{C6869867-9D91-32E1-4E94-613C6041CCF5}"/>
              </a:ext>
            </a:extLst>
          </p:cNvPr>
          <p:cNvSpPr txBox="1"/>
          <p:nvPr/>
        </p:nvSpPr>
        <p:spPr>
          <a:xfrm>
            <a:off x="4306691" y="5505844"/>
            <a:ext cx="40009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100" b="1" dirty="0">
                <a:solidFill>
                  <a:srgbClr val="FF0000"/>
                </a:solidFill>
              </a:rPr>
              <a:t>W2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1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74" name="pole tekstowe 73">
            <a:extLst>
              <a:ext uri="{FF2B5EF4-FFF2-40B4-BE49-F238E27FC236}">
                <a16:creationId xmlns:a16="http://schemas.microsoft.com/office/drawing/2014/main" id="{60320647-F88A-46CE-37FF-2C71F1C83191}"/>
              </a:ext>
            </a:extLst>
          </p:cNvPr>
          <p:cNvSpPr txBox="1"/>
          <p:nvPr/>
        </p:nvSpPr>
        <p:spPr>
          <a:xfrm>
            <a:off x="5304990" y="5481651"/>
            <a:ext cx="43647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W3</a:t>
            </a:r>
          </a:p>
        </p:txBody>
      </p:sp>
      <p:sp>
        <p:nvSpPr>
          <p:cNvPr id="76" name="pole tekstowe 75">
            <a:extLst>
              <a:ext uri="{FF2B5EF4-FFF2-40B4-BE49-F238E27FC236}">
                <a16:creationId xmlns:a16="http://schemas.microsoft.com/office/drawing/2014/main" id="{6801E822-ECC3-917C-649A-EC6D6A83E1DC}"/>
              </a:ext>
            </a:extLst>
          </p:cNvPr>
          <p:cNvSpPr txBox="1"/>
          <p:nvPr/>
        </p:nvSpPr>
        <p:spPr>
          <a:xfrm>
            <a:off x="6452664" y="3793117"/>
            <a:ext cx="188605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200" b="1" dirty="0">
                <a:solidFill>
                  <a:srgbClr val="FF0000"/>
                </a:solidFill>
              </a:rPr>
              <a:t>W7 (ruchome)</a:t>
            </a:r>
          </a:p>
        </p:txBody>
      </p:sp>
      <p:sp>
        <p:nvSpPr>
          <p:cNvPr id="77" name="Owal 76">
            <a:extLst>
              <a:ext uri="{FF2B5EF4-FFF2-40B4-BE49-F238E27FC236}">
                <a16:creationId xmlns:a16="http://schemas.microsoft.com/office/drawing/2014/main" id="{E213A7CF-BC5F-CD46-BE02-01A3F47C9E20}"/>
              </a:ext>
            </a:extLst>
          </p:cNvPr>
          <p:cNvSpPr/>
          <p:nvPr/>
        </p:nvSpPr>
        <p:spPr>
          <a:xfrm>
            <a:off x="7660936" y="2272844"/>
            <a:ext cx="90000" cy="90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1" name="pole tekstowe 80">
            <a:extLst>
              <a:ext uri="{FF2B5EF4-FFF2-40B4-BE49-F238E27FC236}">
                <a16:creationId xmlns:a16="http://schemas.microsoft.com/office/drawing/2014/main" id="{2EC4108D-3804-A8C6-9162-92BA801DC646}"/>
              </a:ext>
            </a:extLst>
          </p:cNvPr>
          <p:cNvSpPr txBox="1"/>
          <p:nvPr/>
        </p:nvSpPr>
        <p:spPr>
          <a:xfrm>
            <a:off x="5403071" y="2005389"/>
            <a:ext cx="45360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W9</a:t>
            </a:r>
            <a:endParaRPr lang="pl-PL" dirty="0"/>
          </a:p>
        </p:txBody>
      </p:sp>
      <p:sp>
        <p:nvSpPr>
          <p:cNvPr id="85" name="pole tekstowe 84">
            <a:extLst>
              <a:ext uri="{FF2B5EF4-FFF2-40B4-BE49-F238E27FC236}">
                <a16:creationId xmlns:a16="http://schemas.microsoft.com/office/drawing/2014/main" id="{371B95BF-03AA-E95B-235A-EA014309B4B1}"/>
              </a:ext>
            </a:extLst>
          </p:cNvPr>
          <p:cNvSpPr txBox="1"/>
          <p:nvPr/>
        </p:nvSpPr>
        <p:spPr>
          <a:xfrm>
            <a:off x="7524750" y="2013247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W10</a:t>
            </a:r>
            <a:endParaRPr lang="pl-PL" dirty="0"/>
          </a:p>
        </p:txBody>
      </p:sp>
      <p:sp>
        <p:nvSpPr>
          <p:cNvPr id="89" name="pole tekstowe 88">
            <a:extLst>
              <a:ext uri="{FF2B5EF4-FFF2-40B4-BE49-F238E27FC236}">
                <a16:creationId xmlns:a16="http://schemas.microsoft.com/office/drawing/2014/main" id="{73634EE1-F4DA-E5B3-085D-2B9CB18955F8}"/>
              </a:ext>
            </a:extLst>
          </p:cNvPr>
          <p:cNvSpPr txBox="1"/>
          <p:nvPr/>
        </p:nvSpPr>
        <p:spPr>
          <a:xfrm>
            <a:off x="9001155" y="1887273"/>
            <a:ext cx="64722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W11</a:t>
            </a:r>
            <a:endParaRPr lang="pl-PL" dirty="0"/>
          </a:p>
        </p:txBody>
      </p:sp>
      <p:sp>
        <p:nvSpPr>
          <p:cNvPr id="92" name="Owal 91">
            <a:extLst>
              <a:ext uri="{FF2B5EF4-FFF2-40B4-BE49-F238E27FC236}">
                <a16:creationId xmlns:a16="http://schemas.microsoft.com/office/drawing/2014/main" id="{9631825B-0B39-CF12-DC7E-B9A2C9384546}"/>
              </a:ext>
            </a:extLst>
          </p:cNvPr>
          <p:cNvSpPr/>
          <p:nvPr/>
        </p:nvSpPr>
        <p:spPr>
          <a:xfrm>
            <a:off x="9109009" y="5435680"/>
            <a:ext cx="90000" cy="90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93" name="Łącznik prosty 92">
            <a:extLst>
              <a:ext uri="{FF2B5EF4-FFF2-40B4-BE49-F238E27FC236}">
                <a16:creationId xmlns:a16="http://schemas.microsoft.com/office/drawing/2014/main" id="{A0FC5E2E-81FC-DF31-330C-BBF119FF5AA8}"/>
              </a:ext>
            </a:extLst>
          </p:cNvPr>
          <p:cNvCxnSpPr>
            <a:cxnSpLocks/>
          </p:cNvCxnSpPr>
          <p:nvPr/>
        </p:nvCxnSpPr>
        <p:spPr>
          <a:xfrm flipH="1">
            <a:off x="7677150" y="4807492"/>
            <a:ext cx="1977222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Łącznik prosty 94">
            <a:extLst>
              <a:ext uri="{FF2B5EF4-FFF2-40B4-BE49-F238E27FC236}">
                <a16:creationId xmlns:a16="http://schemas.microsoft.com/office/drawing/2014/main" id="{3376CD98-7964-36DF-F6B1-8654A5C5CCF9}"/>
              </a:ext>
            </a:extLst>
          </p:cNvPr>
          <p:cNvCxnSpPr>
            <a:cxnSpLocks/>
          </p:cNvCxnSpPr>
          <p:nvPr/>
        </p:nvCxnSpPr>
        <p:spPr>
          <a:xfrm>
            <a:off x="7677150" y="4791305"/>
            <a:ext cx="0" cy="1225401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pole tekstowe 98">
            <a:extLst>
              <a:ext uri="{FF2B5EF4-FFF2-40B4-BE49-F238E27FC236}">
                <a16:creationId xmlns:a16="http://schemas.microsoft.com/office/drawing/2014/main" id="{E235269D-8828-72F8-154F-8CC3B8AB85F8}"/>
              </a:ext>
            </a:extLst>
          </p:cNvPr>
          <p:cNvSpPr txBox="1"/>
          <p:nvPr/>
        </p:nvSpPr>
        <p:spPr>
          <a:xfrm>
            <a:off x="8972322" y="5515803"/>
            <a:ext cx="53161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200" b="1" dirty="0">
                <a:solidFill>
                  <a:srgbClr val="FF0000"/>
                </a:solidFill>
              </a:rPr>
              <a:t>W5</a:t>
            </a:r>
            <a:endParaRPr lang="pl-PL" sz="1200" dirty="0"/>
          </a:p>
        </p:txBody>
      </p:sp>
      <p:sp>
        <p:nvSpPr>
          <p:cNvPr id="100" name="Owal 99">
            <a:extLst>
              <a:ext uri="{FF2B5EF4-FFF2-40B4-BE49-F238E27FC236}">
                <a16:creationId xmlns:a16="http://schemas.microsoft.com/office/drawing/2014/main" id="{065B432A-2253-1A9E-12BE-D1DF1AB37BDB}"/>
              </a:ext>
            </a:extLst>
          </p:cNvPr>
          <p:cNvSpPr/>
          <p:nvPr/>
        </p:nvSpPr>
        <p:spPr>
          <a:xfrm>
            <a:off x="8651809" y="5778580"/>
            <a:ext cx="90000" cy="90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2" name="pole tekstowe 101">
            <a:extLst>
              <a:ext uri="{FF2B5EF4-FFF2-40B4-BE49-F238E27FC236}">
                <a16:creationId xmlns:a16="http://schemas.microsoft.com/office/drawing/2014/main" id="{5BF7DCF9-8123-1688-C0FA-3A179DD80158}"/>
              </a:ext>
            </a:extLst>
          </p:cNvPr>
          <p:cNvSpPr txBox="1"/>
          <p:nvPr/>
        </p:nvSpPr>
        <p:spPr>
          <a:xfrm>
            <a:off x="8544518" y="5544869"/>
            <a:ext cx="43989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200" b="1" dirty="0">
                <a:solidFill>
                  <a:srgbClr val="FF0000"/>
                </a:solidFill>
              </a:rPr>
              <a:t>W4</a:t>
            </a:r>
            <a:endParaRPr lang="pl-PL" sz="1200" dirty="0"/>
          </a:p>
        </p:txBody>
      </p:sp>
      <p:sp>
        <p:nvSpPr>
          <p:cNvPr id="106" name="pole tekstowe 105">
            <a:extLst>
              <a:ext uri="{FF2B5EF4-FFF2-40B4-BE49-F238E27FC236}">
                <a16:creationId xmlns:a16="http://schemas.microsoft.com/office/drawing/2014/main" id="{12157BDF-8DBB-ECD2-FC91-5973206F30DE}"/>
              </a:ext>
            </a:extLst>
          </p:cNvPr>
          <p:cNvSpPr txBox="1"/>
          <p:nvPr/>
        </p:nvSpPr>
        <p:spPr>
          <a:xfrm>
            <a:off x="8269605" y="6179252"/>
            <a:ext cx="80902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Szafa na butle szer. 0,9m</a:t>
            </a:r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7" name="Prostokąt 106">
            <a:extLst>
              <a:ext uri="{FF2B5EF4-FFF2-40B4-BE49-F238E27FC236}">
                <a16:creationId xmlns:a16="http://schemas.microsoft.com/office/drawing/2014/main" id="{D6474100-2622-CC95-3A71-5F65792D79C1}"/>
              </a:ext>
            </a:extLst>
          </p:cNvPr>
          <p:cNvSpPr/>
          <p:nvPr/>
        </p:nvSpPr>
        <p:spPr>
          <a:xfrm>
            <a:off x="8371509" y="5734050"/>
            <a:ext cx="561199" cy="30153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8" name="Prostokąt 107">
            <a:extLst>
              <a:ext uri="{FF2B5EF4-FFF2-40B4-BE49-F238E27FC236}">
                <a16:creationId xmlns:a16="http://schemas.microsoft.com/office/drawing/2014/main" id="{0FB23C42-0483-A6BD-9CE4-4019C0DE9C5D}"/>
              </a:ext>
            </a:extLst>
          </p:cNvPr>
          <p:cNvSpPr/>
          <p:nvPr/>
        </p:nvSpPr>
        <p:spPr>
          <a:xfrm>
            <a:off x="9335695" y="5148550"/>
            <a:ext cx="300213" cy="48872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9" name="Prostokąt 108">
            <a:extLst>
              <a:ext uri="{FF2B5EF4-FFF2-40B4-BE49-F238E27FC236}">
                <a16:creationId xmlns:a16="http://schemas.microsoft.com/office/drawing/2014/main" id="{598FEA86-0BE3-2335-8416-382953390C48}"/>
              </a:ext>
            </a:extLst>
          </p:cNvPr>
          <p:cNvSpPr/>
          <p:nvPr/>
        </p:nvSpPr>
        <p:spPr>
          <a:xfrm>
            <a:off x="6601126" y="2717885"/>
            <a:ext cx="3011939" cy="2954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0" name="Prostokąt 109">
            <a:extLst>
              <a:ext uri="{FF2B5EF4-FFF2-40B4-BE49-F238E27FC236}">
                <a16:creationId xmlns:a16="http://schemas.microsoft.com/office/drawing/2014/main" id="{E08E1196-4EEC-3B3B-B3FA-2D3E749BF242}"/>
              </a:ext>
            </a:extLst>
          </p:cNvPr>
          <p:cNvSpPr/>
          <p:nvPr/>
        </p:nvSpPr>
        <p:spPr>
          <a:xfrm rot="5400000">
            <a:off x="9155363" y="1915237"/>
            <a:ext cx="502220" cy="2954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1" name="Prostokąt 110">
            <a:extLst>
              <a:ext uri="{FF2B5EF4-FFF2-40B4-BE49-F238E27FC236}">
                <a16:creationId xmlns:a16="http://schemas.microsoft.com/office/drawing/2014/main" id="{6777C972-E00C-72F4-8D33-AE51BF9CAADD}"/>
              </a:ext>
            </a:extLst>
          </p:cNvPr>
          <p:cNvSpPr/>
          <p:nvPr/>
        </p:nvSpPr>
        <p:spPr>
          <a:xfrm>
            <a:off x="7395693" y="1688763"/>
            <a:ext cx="1148826" cy="2954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3" name="pole tekstowe 112">
            <a:extLst>
              <a:ext uri="{FF2B5EF4-FFF2-40B4-BE49-F238E27FC236}">
                <a16:creationId xmlns:a16="http://schemas.microsoft.com/office/drawing/2014/main" id="{40B03AFB-C8F1-E9DD-8E6F-45B1F59F4336}"/>
              </a:ext>
            </a:extLst>
          </p:cNvPr>
          <p:cNvSpPr txBox="1"/>
          <p:nvPr/>
        </p:nvSpPr>
        <p:spPr>
          <a:xfrm>
            <a:off x="7709017" y="2666510"/>
            <a:ext cx="9297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800" b="1" dirty="0">
                <a:solidFill>
                  <a:srgbClr val="FF0000"/>
                </a:solidFill>
              </a:rPr>
              <a:t>Piece</a:t>
            </a:r>
            <a:endParaRPr lang="pl-PL" dirty="0"/>
          </a:p>
        </p:txBody>
      </p:sp>
      <p:sp>
        <p:nvSpPr>
          <p:cNvPr id="114" name="pole tekstowe 113">
            <a:extLst>
              <a:ext uri="{FF2B5EF4-FFF2-40B4-BE49-F238E27FC236}">
                <a16:creationId xmlns:a16="http://schemas.microsoft.com/office/drawing/2014/main" id="{B5B57C13-6F0F-0FF9-5844-361A5C5B8EA0}"/>
              </a:ext>
            </a:extLst>
          </p:cNvPr>
          <p:cNvSpPr txBox="1"/>
          <p:nvPr/>
        </p:nvSpPr>
        <p:spPr>
          <a:xfrm>
            <a:off x="7614754" y="1657678"/>
            <a:ext cx="9297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800" b="1" dirty="0">
                <a:solidFill>
                  <a:srgbClr val="FF0000"/>
                </a:solidFill>
              </a:rPr>
              <a:t>Piece</a:t>
            </a:r>
            <a:endParaRPr lang="pl-PL" dirty="0"/>
          </a:p>
        </p:txBody>
      </p:sp>
      <p:sp>
        <p:nvSpPr>
          <p:cNvPr id="118" name="pole tekstowe 117">
            <a:extLst>
              <a:ext uri="{FF2B5EF4-FFF2-40B4-BE49-F238E27FC236}">
                <a16:creationId xmlns:a16="http://schemas.microsoft.com/office/drawing/2014/main" id="{BE7CD994-FB92-1345-EBDD-94A7BC4D33C2}"/>
              </a:ext>
            </a:extLst>
          </p:cNvPr>
          <p:cNvSpPr txBox="1"/>
          <p:nvPr/>
        </p:nvSpPr>
        <p:spPr>
          <a:xfrm rot="16200000">
            <a:off x="9157022" y="1371348"/>
            <a:ext cx="135788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Szafa na butle szer. 0,9m</a:t>
            </a:r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cxnSp>
        <p:nvCxnSpPr>
          <p:cNvPr id="119" name="Łącznik prosty 118">
            <a:extLst>
              <a:ext uri="{FF2B5EF4-FFF2-40B4-BE49-F238E27FC236}">
                <a16:creationId xmlns:a16="http://schemas.microsoft.com/office/drawing/2014/main" id="{2DD872C5-D68E-C6D7-B034-B86F768FC4FD}"/>
              </a:ext>
            </a:extLst>
          </p:cNvPr>
          <p:cNvCxnSpPr>
            <a:cxnSpLocks/>
          </p:cNvCxnSpPr>
          <p:nvPr/>
        </p:nvCxnSpPr>
        <p:spPr>
          <a:xfrm flipH="1">
            <a:off x="6584884" y="3052124"/>
            <a:ext cx="302448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Łącznik prosty 119">
            <a:extLst>
              <a:ext uri="{FF2B5EF4-FFF2-40B4-BE49-F238E27FC236}">
                <a16:creationId xmlns:a16="http://schemas.microsoft.com/office/drawing/2014/main" id="{092E4DE4-2B90-CF6D-1A02-A570E51900A3}"/>
              </a:ext>
            </a:extLst>
          </p:cNvPr>
          <p:cNvCxnSpPr>
            <a:cxnSpLocks/>
          </p:cNvCxnSpPr>
          <p:nvPr/>
        </p:nvCxnSpPr>
        <p:spPr>
          <a:xfrm flipH="1">
            <a:off x="5392132" y="3078022"/>
            <a:ext cx="51064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wal 120">
            <a:extLst>
              <a:ext uri="{FF2B5EF4-FFF2-40B4-BE49-F238E27FC236}">
                <a16:creationId xmlns:a16="http://schemas.microsoft.com/office/drawing/2014/main" id="{690CEDE0-CAEA-BD5B-1BD6-C39B641A67FE}"/>
              </a:ext>
            </a:extLst>
          </p:cNvPr>
          <p:cNvSpPr/>
          <p:nvPr/>
        </p:nvSpPr>
        <p:spPr>
          <a:xfrm>
            <a:off x="5460934" y="4178380"/>
            <a:ext cx="90000" cy="90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5" name="pole tekstowe 124">
            <a:extLst>
              <a:ext uri="{FF2B5EF4-FFF2-40B4-BE49-F238E27FC236}">
                <a16:creationId xmlns:a16="http://schemas.microsoft.com/office/drawing/2014/main" id="{858E2F61-8201-F2D7-B8F1-252F34550FFE}"/>
              </a:ext>
            </a:extLst>
          </p:cNvPr>
          <p:cNvSpPr txBox="1"/>
          <p:nvPr/>
        </p:nvSpPr>
        <p:spPr>
          <a:xfrm>
            <a:off x="5032598" y="3776834"/>
            <a:ext cx="11069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W6 (ruchome)</a:t>
            </a:r>
          </a:p>
        </p:txBody>
      </p:sp>
      <p:sp>
        <p:nvSpPr>
          <p:cNvPr id="129" name="pole tekstowe 128">
            <a:extLst>
              <a:ext uri="{FF2B5EF4-FFF2-40B4-BE49-F238E27FC236}">
                <a16:creationId xmlns:a16="http://schemas.microsoft.com/office/drawing/2014/main" id="{C4872DF6-80B0-52C5-9B53-B19EBAD6664D}"/>
              </a:ext>
            </a:extLst>
          </p:cNvPr>
          <p:cNvSpPr txBox="1"/>
          <p:nvPr/>
        </p:nvSpPr>
        <p:spPr>
          <a:xfrm>
            <a:off x="8651809" y="3759321"/>
            <a:ext cx="174307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W8 (ruchome)</a:t>
            </a:r>
          </a:p>
        </p:txBody>
      </p:sp>
      <p:sp>
        <p:nvSpPr>
          <p:cNvPr id="130" name="pole tekstowe 129">
            <a:extLst>
              <a:ext uri="{FF2B5EF4-FFF2-40B4-BE49-F238E27FC236}">
                <a16:creationId xmlns:a16="http://schemas.microsoft.com/office/drawing/2014/main" id="{3D918208-6BE8-6FB4-490A-6D25E1E525C9}"/>
              </a:ext>
            </a:extLst>
          </p:cNvPr>
          <p:cNvSpPr txBox="1"/>
          <p:nvPr/>
        </p:nvSpPr>
        <p:spPr>
          <a:xfrm>
            <a:off x="10117744" y="2590800"/>
            <a:ext cx="197355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>
                <a:solidFill>
                  <a:srgbClr val="FF0000"/>
                </a:solidFill>
              </a:rPr>
              <a:t>Wymiana:</a:t>
            </a:r>
          </a:p>
          <a:p>
            <a:pPr marL="171450" indent="-171450">
              <a:buFontTx/>
              <a:buChar char="-"/>
            </a:pPr>
            <a:r>
              <a:rPr lang="pl-PL" sz="1200" dirty="0">
                <a:solidFill>
                  <a:srgbClr val="FF0000"/>
                </a:solidFill>
              </a:rPr>
              <a:t>Podłogi na gres</a:t>
            </a:r>
          </a:p>
          <a:p>
            <a:pPr marL="171450" indent="-171450">
              <a:buFontTx/>
              <a:buChar char="-"/>
            </a:pPr>
            <a:r>
              <a:rPr lang="pl-PL" sz="1200" dirty="0">
                <a:solidFill>
                  <a:srgbClr val="FF0000"/>
                </a:solidFill>
              </a:rPr>
              <a:t>Okien</a:t>
            </a:r>
          </a:p>
          <a:p>
            <a:pPr marL="171450" indent="-171450">
              <a:buFontTx/>
              <a:buChar char="-"/>
            </a:pPr>
            <a:r>
              <a:rPr lang="pl-PL" sz="1200" dirty="0">
                <a:solidFill>
                  <a:srgbClr val="FF0000"/>
                </a:solidFill>
              </a:rPr>
              <a:t>Żaluzje/rolety/folia na szyby</a:t>
            </a:r>
          </a:p>
          <a:p>
            <a:pPr marL="171450" indent="-171450">
              <a:buFontTx/>
              <a:buChar char="-"/>
            </a:pPr>
            <a:r>
              <a:rPr lang="pl-PL" sz="1200" dirty="0">
                <a:solidFill>
                  <a:srgbClr val="FF0000"/>
                </a:solidFill>
              </a:rPr>
              <a:t>Wygłuszenie pokoju biurowego koło okien</a:t>
            </a:r>
          </a:p>
          <a:p>
            <a:pPr marL="171450" indent="-171450">
              <a:buFontTx/>
              <a:buChar char="-"/>
            </a:pPr>
            <a:r>
              <a:rPr lang="pl-PL" sz="1200" dirty="0">
                <a:solidFill>
                  <a:srgbClr val="FF0000"/>
                </a:solidFill>
              </a:rPr>
              <a:t>Wentylacji</a:t>
            </a:r>
          </a:p>
          <a:p>
            <a:pPr marL="171450" indent="-171450">
              <a:buFontTx/>
              <a:buChar char="-"/>
            </a:pPr>
            <a:r>
              <a:rPr lang="pl-PL" sz="1200" dirty="0">
                <a:solidFill>
                  <a:srgbClr val="FF0000"/>
                </a:solidFill>
              </a:rPr>
              <a:t>Instalacji el.; </a:t>
            </a:r>
            <a:r>
              <a:rPr lang="pl-PL" sz="1200" dirty="0" err="1">
                <a:solidFill>
                  <a:srgbClr val="FF0000"/>
                </a:solidFill>
              </a:rPr>
              <a:t>Wod</a:t>
            </a:r>
            <a:r>
              <a:rPr lang="pl-PL" sz="1200" dirty="0">
                <a:solidFill>
                  <a:srgbClr val="FF0000"/>
                </a:solidFill>
              </a:rPr>
              <a:t>-kan.; Gazowej; oświetlenia</a:t>
            </a:r>
          </a:p>
          <a:p>
            <a:pPr marL="171450" indent="-171450">
              <a:buFontTx/>
              <a:buChar char="-"/>
            </a:pPr>
            <a:r>
              <a:rPr lang="pl-PL" sz="1200" dirty="0">
                <a:solidFill>
                  <a:srgbClr val="FF0000"/>
                </a:solidFill>
              </a:rPr>
              <a:t>Instalacja klimatyzacji w pomieszczeniach</a:t>
            </a:r>
          </a:p>
        </p:txBody>
      </p:sp>
    </p:spTree>
    <p:extLst>
      <p:ext uri="{BB962C8B-B14F-4D97-AF65-F5344CB8AC3E}">
        <p14:creationId xmlns:p14="http://schemas.microsoft.com/office/powerpoint/2010/main" val="48710526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100</Words>
  <Application>Microsoft Office PowerPoint</Application>
  <PresentationFormat>Panoramiczny</PresentationFormat>
  <Paragraphs>30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Maciej Gubernat</dc:creator>
  <cp:lastModifiedBy>Maciej Gubernat</cp:lastModifiedBy>
  <cp:revision>1</cp:revision>
  <dcterms:created xsi:type="dcterms:W3CDTF">2024-11-19T10:39:03Z</dcterms:created>
  <dcterms:modified xsi:type="dcterms:W3CDTF">2024-11-19T11:24:40Z</dcterms:modified>
</cp:coreProperties>
</file>